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1.xml"/><Relationship Id="rId8" Type="http://schemas.openxmlformats.org/officeDocument/2006/relationships/slide" Target="../slides/slide9.xml"/><Relationship Id="rId7" Type="http://schemas.openxmlformats.org/officeDocument/2006/relationships/slide" Target="../slides/slide7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564dcccc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cf25495d&amp;cid=8cf25495d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9753d4fc&amp;cid=69753d4fc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eef1e58e&amp;cid=0eef1e58e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ee33e33e&amp;cid=9ee33e33e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6ff21a0d&amp;cid=06ff21a0d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1c29acb81&amp;cid=1c29acb81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2df98c451&amp;cid=2df98c451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564dccccf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564dccccf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课时评价作业（六）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望海潮（东南形胜）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564dccccf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1c29acb81?pid=270f22a4d&amp;color=0,0,0&amp;vtp=1&amp;bt=1&amp;bbb=1&amp;hb=1"/>
          <p:cNvSpPr/>
          <p:nvPr/>
        </p:nvSpPr>
        <p:spPr>
          <a:xfrm>
            <a:off x="612648" y="468000"/>
            <a:ext cx="10963656" cy="97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“直接抒发”错误，下阕这几句通过描写女子们的活动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清明时节热闹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、欢乐的场景，是借景抒情。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2df98c451?pid=270f22a4d&amp;color=0,0,0&amp;vtp=1&amp;bt=1&amp;bbb=1&amp;hb=1&amp;hltap=1"/>
          <p:cNvSpPr/>
          <p:nvPr/>
        </p:nvSpPr>
        <p:spPr>
          <a:xfrm>
            <a:off x="612648" y="468000"/>
            <a:ext cx="10963656" cy="57750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这首词与《望海潮》在描写内容和情感表达上有何异同？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0_1#2df98c451?pid=270f22a4d&amp;color=0,0,0&amp;vtp=1&amp;bt=1&amp;bbb=1&amp;hb=1&amp;hla=1"/>
          <p:cNvSpPr/>
          <p:nvPr/>
        </p:nvSpPr>
        <p:spPr>
          <a:xfrm>
            <a:off x="612648" y="1505082"/>
            <a:ext cx="10963656" cy="4735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1）相同点：①内容方面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，都描绘了地域的美好风貌与热闹场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，展现当地的生活气息。《望海潮》呈现杭州的湖光山色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、市井繁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；本词勾勒清明城郊踏青游乐盛景。②情感方面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，均表达对所写场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景的喜爱和赞美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，传递出对美好事物、欢乐氛围的欣赏陶醉。（3分）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2）不同点：①内容方面，《望海潮》侧重全景式刻画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，涵盖自然景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、都市经济、官民生活等，内容全面。本词围绕城郊踏青民俗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写女子游乐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、人们宴饮等细节，内容具有时令性与生活细节性。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感方面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，《望海潮》暗含对杭州官员的称颂，有干谒目的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。本词主要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抒发清明踏青的欢乐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、对当下游乐的沉醉，无其他诉求。（3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7_1#2df98c451?pid=270f22a4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木兰花慢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桐花绽放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，绚丽烂漫，一阵稀疏的春雨过后，郊外一片清明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同被洗过一般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。杏花开放好像燃烧的火焰，缃桃花娇艳美丽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扮着郊野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，美景似画屏。清明时节人们倾城而出去踏青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，都是为了欣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赏胜景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。人们纵马驾车奔向远郊。暖风中阵阵管弦声飘入耳中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，千家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万户竞相奏起新颖美妙的音乐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7_1#2df98c451?pid=270f22a4d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踏青队伍里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，少女们采花斗草。艳丽妖冶的歌女递身迎合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路旁到处可见人们的遗簪坠珥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，盛装美女真是不可计数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。面对众多佳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，欢爱之情油然而生。纵情畅饮，陶然大醉如玉山倾倒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。甘愿明日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醉卧画堂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e6986239?pid=564dccccf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8cf25495d?pid=ee6986239&amp;color=0,0,0&amp;vtp=1&amp;bbb=1&amp;hb=1"/>
          <p:cNvSpPr/>
          <p:nvPr/>
        </p:nvSpPr>
        <p:spPr>
          <a:xfrm>
            <a:off x="612648" y="1181724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请写出词中空缺的字词。（5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东南形胜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三吴都会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钱塘自古繁华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烟柳画桥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风帘翠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参差十万人家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云树绕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怒涛卷霜雪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户盈罗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竞豪奢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重湖叠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有三秋桂子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十里荷花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羌管弄晴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菱歌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嬉嬉钓叟莲娃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千骑拥高牙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乘醉听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赏烟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异日图将好景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归去凤池夸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8cf25495d.bracket?pid=ee6986239&amp;color=0,0,0&amp;vpa=1&amp;vtp=1"/>
          <p:cNvSpPr/>
          <p:nvPr/>
        </p:nvSpPr>
        <p:spPr>
          <a:xfrm>
            <a:off x="10706767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幕</a:t>
            </a:r>
            <a:endParaRPr lang="en-US" altLang="zh-CN" sz="2800" dirty="0"/>
          </a:p>
        </p:txBody>
      </p:sp>
      <p:sp>
        <p:nvSpPr>
          <p:cNvPr id="5" name="QB_3_AN.3_1#8cf25495d.bracket?pid=ee6986239&amp;color=0,0,0&amp;vpa=2&amp;vtp=1"/>
          <p:cNvSpPr/>
          <p:nvPr/>
        </p:nvSpPr>
        <p:spPr>
          <a:xfrm>
            <a:off x="46615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堤</a:t>
            </a:r>
            <a:endParaRPr lang="en-US" altLang="zh-CN" sz="2800" dirty="0"/>
          </a:p>
        </p:txBody>
      </p:sp>
      <p:sp>
        <p:nvSpPr>
          <p:cNvPr id="6" name="QB_3_AN.4_1#8cf25495d.bracket?pid=ee6986239&amp;color=0,0,0&amp;vpa=3&amp;vtp=1"/>
          <p:cNvSpPr/>
          <p:nvPr/>
        </p:nvSpPr>
        <p:spPr>
          <a:xfrm>
            <a:off x="91716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堑</a:t>
            </a:r>
            <a:endParaRPr lang="en-US" altLang="zh-CN" sz="2800" dirty="0"/>
          </a:p>
        </p:txBody>
      </p:sp>
      <p:sp>
        <p:nvSpPr>
          <p:cNvPr id="7" name="QB_3_AN.5_1#8cf25495d.bracket?pid=ee6986239&amp;color=0,0,0&amp;vpa=4&amp;vtp=1"/>
          <p:cNvSpPr/>
          <p:nvPr/>
        </p:nvSpPr>
        <p:spPr>
          <a:xfrm>
            <a:off x="1816767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玑</a:t>
            </a:r>
            <a:endParaRPr lang="en-US" altLang="zh-CN" sz="2800" dirty="0"/>
          </a:p>
        </p:txBody>
      </p:sp>
      <p:sp>
        <p:nvSpPr>
          <p:cNvPr id="8" name="QB_3_AN.6_1#8cf25495d.bracket?pid=ee6986239&amp;color=0,0,0&amp;vpa=5&amp;vtp=1"/>
          <p:cNvSpPr/>
          <p:nvPr/>
        </p:nvSpPr>
        <p:spPr>
          <a:xfrm>
            <a:off x="4548855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绮</a:t>
            </a:r>
            <a:endParaRPr lang="en-US" altLang="zh-CN" sz="2800" dirty="0"/>
          </a:p>
        </p:txBody>
      </p:sp>
      <p:sp>
        <p:nvSpPr>
          <p:cNvPr id="9" name="QB_3_AN.7_1#8cf25495d.bracket?pid=ee6986239&amp;color=0,0,0&amp;vpa=6&amp;vtp=1&amp;bbb=1"/>
          <p:cNvSpPr/>
          <p:nvPr/>
        </p:nvSpPr>
        <p:spPr>
          <a:xfrm>
            <a:off x="2883567" y="37801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山献</a:t>
            </a:r>
            <a:endParaRPr lang="en-US" altLang="zh-CN" sz="2800" dirty="0"/>
          </a:p>
        </p:txBody>
      </p:sp>
      <p:sp>
        <p:nvSpPr>
          <p:cNvPr id="10" name="QB_3_AN.8_1#8cf25495d.bracket?pid=ee6986239&amp;color=0,0,0&amp;vpa=7&amp;vtp=1"/>
          <p:cNvSpPr/>
          <p:nvPr/>
        </p:nvSpPr>
        <p:spPr>
          <a:xfrm>
            <a:off x="7861967" y="44278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箫</a:t>
            </a:r>
            <a:endParaRPr lang="en-US" altLang="zh-CN" sz="2800" dirty="0"/>
          </a:p>
        </p:txBody>
      </p:sp>
      <p:sp>
        <p:nvSpPr>
          <p:cNvPr id="11" name="QB_3_AN.9_1#8cf25495d.bracket?pid=ee6986239&amp;color=0,0,0&amp;vpa=8&amp;vtp=1"/>
          <p:cNvSpPr/>
          <p:nvPr/>
        </p:nvSpPr>
        <p:spPr>
          <a:xfrm>
            <a:off x="9882855" y="44278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吟</a:t>
            </a:r>
            <a:endParaRPr lang="en-US" altLang="zh-CN" sz="2800" dirty="0"/>
          </a:p>
        </p:txBody>
      </p:sp>
      <p:sp>
        <p:nvSpPr>
          <p:cNvPr id="12" name="QB_3_AN.10_1#8cf25495d?pid=ee6986239&amp;color=0,0,0&amp;vtp=1&amp;bbb=1"/>
          <p:cNvSpPr/>
          <p:nvPr/>
        </p:nvSpPr>
        <p:spPr>
          <a:xfrm>
            <a:off x="612648" y="56634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1_1#69753d4fc?pid=ee6986239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2_1#69753d4fc.bracket?pid=ee6986239&amp;color=0,0,0&amp;vpa=9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1_2#69753d4fc.choices?pid=ee6986239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45542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东南形胜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：交通便利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4554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参差十万人家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：长短、高低不齐的样子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4554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云树绕堤沙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：高耸入云的树木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4554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市列珠玑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珠玑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：珠宝</a:t>
            </a:r>
            <a:endParaRPr lang="en-US" altLang="zh-CN" sz="2800" dirty="0"/>
          </a:p>
        </p:txBody>
      </p:sp>
      <p:sp>
        <p:nvSpPr>
          <p:cNvPr id="5" name="QC_3_AS.13_1#69753d4fc?pid=ee6986239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形胜：山川壮美之地。</a:t>
            </a:r>
            <a:endParaRPr lang="en-US" altLang="zh-CN" sz="2800" dirty="0"/>
          </a:p>
        </p:txBody>
      </p:sp>
      <p:sp>
        <p:nvSpPr>
          <p:cNvPr id="6" name="QC_3_BD.11_2#69753d4fc.choices?pid=ee6986239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1_2#69753d4fc.choices?pid=ee6986239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1_2#69753d4fc.choices?pid=ee6986239&amp;color=0,0,0&amp;vtp=1&amp;bbb=1&amp;zzd= 3"/>
          <p:cNvSpPr/>
          <p:nvPr/>
        </p:nvSpPr>
        <p:spPr>
          <a:xfrm>
            <a:off x="1274667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1_2#69753d4fc.choices?pid=ee6986239&amp;color=0,0,0&amp;vtp=1&amp;bbb=1&amp;zzd= 3"/>
          <p:cNvSpPr/>
          <p:nvPr/>
        </p:nvSpPr>
        <p:spPr>
          <a:xfrm>
            <a:off x="16302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1_2#69753d4fc.choices?pid=ee6986239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1_2#69753d4fc.choices?pid=ee6986239&amp;color=0,0,0&amp;vtp=1&amp;bbb=1&amp;zzd= 5"/>
          <p:cNvSpPr/>
          <p:nvPr/>
        </p:nvSpPr>
        <p:spPr>
          <a:xfrm>
            <a:off x="16302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1_2#69753d4fc.choices?pid=ee6986239&amp;color=0,0,0&amp;vtp=1&amp;bbb=1&amp;zzd= 7"/>
          <p:cNvSpPr/>
          <p:nvPr/>
        </p:nvSpPr>
        <p:spPr>
          <a:xfrm>
            <a:off x="20065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1_2#69753d4fc.choices?pid=ee6986239&amp;color=0,0,0&amp;vtp=1&amp;bbb=1&amp;zzd= 7"/>
          <p:cNvSpPr/>
          <p:nvPr/>
        </p:nvSpPr>
        <p:spPr>
          <a:xfrm>
            <a:off x="23621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4_1#0eef1e58e?pid=ee6986239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下列各句中，加点词语的古今意义相同的一项是（3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5_1#0eef1e58e.bracket?pid=ee6986239&amp;color=0,0,0&amp;vpa=10&amp;vtp=1"/>
          <p:cNvSpPr/>
          <p:nvPr/>
        </p:nvSpPr>
        <p:spPr>
          <a:xfrm>
            <a:off x="98685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4_2#0eef1e58e.choices?pid=ee6986239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钱塘自古繁华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有三秋桂子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，十里荷花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共事二三年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烟柳画桥</a:t>
            </a:r>
            <a:endParaRPr lang="en-US" altLang="zh-CN" sz="2800" dirty="0"/>
          </a:p>
        </p:txBody>
      </p:sp>
      <p:sp>
        <p:nvSpPr>
          <p:cNvPr id="5" name="QC_3_AS.16_1#0eef1e58e?pid=ee6986239&amp;color=0,0,0&amp;vtp=1&amp;bbb=1&amp;hb=1"/>
          <p:cNvSpPr/>
          <p:nvPr/>
        </p:nvSpPr>
        <p:spPr>
          <a:xfrm>
            <a:off x="612648" y="24003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A项，繁华，古今义都是“繁荣热闹”。B项，三秋，古义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，农历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九月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；今义，三年。C项，共事，古义，一起过日子；今义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，在一起工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。D项，画桥，古义，雕饰华丽的桥；今义，画桥梁。</a:t>
            </a:r>
            <a:endParaRPr lang="en-US" altLang="zh-CN" sz="2800" dirty="0"/>
          </a:p>
        </p:txBody>
      </p:sp>
      <p:sp>
        <p:nvSpPr>
          <p:cNvPr id="6" name="QC_3_BD.14_2#0eef1e58e.choices?pid=ee6986239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4_2#0eef1e58e.choices?pid=ee6986239&amp;color=0,0,0&amp;vtp=1&amp;bbb=1&amp;zzd= 1"/>
          <p:cNvSpPr/>
          <p:nvPr/>
        </p:nvSpPr>
        <p:spPr>
          <a:xfrm>
            <a:off x="3073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4_2#0eef1e58e.choices?pid=ee6986239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4_2#0eef1e58e.choices?pid=ee6986239&amp;color=0,0,0&amp;vtp=1&amp;bbb=1&amp;zzd= 1"/>
          <p:cNvSpPr/>
          <p:nvPr/>
        </p:nvSpPr>
        <p:spPr>
          <a:xfrm>
            <a:off x="75757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4_2#0eef1e58e.choices?pid=ee6986239&amp;color=0,0,0&amp;vtp=1&amp;bbb=1&amp;zzd= 3"/>
          <p:cNvSpPr/>
          <p:nvPr/>
        </p:nvSpPr>
        <p:spPr>
          <a:xfrm>
            <a:off x="1274667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4_2#0eef1e58e.choices?pid=ee6986239&amp;color=0,0,0&amp;vtp=1&amp;bbb=1&amp;zzd= 3"/>
          <p:cNvSpPr/>
          <p:nvPr/>
        </p:nvSpPr>
        <p:spPr>
          <a:xfrm>
            <a:off x="16302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4_2#0eef1e58e.choices?pid=ee6986239&amp;color=0,0,0&amp;vtp=1&amp;bbb=1&amp;zzd= 3"/>
          <p:cNvSpPr/>
          <p:nvPr/>
        </p:nvSpPr>
        <p:spPr>
          <a:xfrm>
            <a:off x="75964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4_2#0eef1e58e.choices?pid=ee6986239&amp;color=0,0,0&amp;vtp=1&amp;bbb=1&amp;zzd= 3"/>
          <p:cNvSpPr/>
          <p:nvPr/>
        </p:nvSpPr>
        <p:spPr>
          <a:xfrm>
            <a:off x="79520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7_1#9ee33e33e?pid=ee6986239&amp;color=0,0,0&amp;vtp=1&amp;bt=1&amp;bbb=1"/>
          <p:cNvSpPr/>
          <p:nvPr/>
        </p:nvSpPr>
        <p:spPr>
          <a:xfrm>
            <a:off x="612648" y="466345"/>
            <a:ext cx="10963656" cy="4457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7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下列对诗歌内容的理解和赏析，不正确的一项是（3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7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700" dirty="0"/>
          </a:p>
        </p:txBody>
      </p:sp>
      <p:sp>
        <p:nvSpPr>
          <p:cNvPr id="3" name="QC_3_AN.18_1#9ee33e33e.bracket?pid=ee6986239&amp;color=0,0,0&amp;vpa=11&amp;vtp=1"/>
          <p:cNvSpPr/>
          <p:nvPr/>
        </p:nvSpPr>
        <p:spPr>
          <a:xfrm>
            <a:off x="9539954" y="461011"/>
            <a:ext cx="496888" cy="4502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7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700" dirty="0"/>
          </a:p>
        </p:txBody>
      </p:sp>
      <p:sp>
        <p:nvSpPr>
          <p:cNvPr id="4" name="QC_3_BD.17_2#9ee33e33e.choices?pid=ee6986239&amp;color=0,0,0&amp;vtp=1&amp;bbb=1&amp;hb=1"/>
          <p:cNvSpPr/>
          <p:nvPr/>
        </p:nvSpPr>
        <p:spPr>
          <a:xfrm>
            <a:off x="612648" y="960311"/>
            <a:ext cx="10963656" cy="53940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这首词开篇以鸟瞰式镜头摄下杭州的全貌，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点出杭州位置的重要、历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史的悠久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，揭示出所咏主题。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“烟柳画桥，风帘翠幕，参差十万人家”三句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，从不同角度描写了杭州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的自然风光和都市的繁华热闹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，“参差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”一词生动地表现出房屋高低错落的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景象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“云树绕堤沙，怒涛卷霜雪，天堑无涯”三句，由市内说到郊外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，只见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钱塘江堤上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，行行树木，远远望去，郁郁苍苍，高耸入云。一个“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绕” 字，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写出了长堤的迤逦曲折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词的下片重点描写西湖，“重湖叠山献清嘉，有三秋桂子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，十里荷花” 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这几句从湖山胜概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、四时风物、昼夜笙歌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、湖中人物四个方面描绘了西</a:t>
            </a:r>
            <a:endParaRPr lang="en-US" altLang="zh-CN" sz="27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湖的美景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9_1#9ee33e33e?pid=ee6986239&amp;color=0,0,0&amp;vtp=1&amp;bt=1&amp;bbb=1&amp;hb=1"/>
          <p:cNvSpPr/>
          <p:nvPr/>
        </p:nvSpPr>
        <p:spPr>
          <a:xfrm>
            <a:off x="612648" y="468000"/>
            <a:ext cx="10963656" cy="97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“重湖叠山献清嘉，有三秋桂子，十里荷花”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主要从湖山胜概、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四时风物方面描绘西湖美景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，未涉及昼夜笙歌、湖中人物方面。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0_1#06ff21a0d?pid=ee6986239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1_1#76e983263?pid=06ff21a0d&amp;color=0,0,0&amp;vtp=1&amp;bbb=1&amp;hb=1"/>
          <p:cNvSpPr/>
          <p:nvPr/>
        </p:nvSpPr>
        <p:spPr>
          <a:xfrm>
            <a:off x="612648" y="1111318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《望海潮》中描写杭州地理位置重要、历史悠久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，奠定全词繁华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基调的句子是“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柳永在《望海潮》中用“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”描写了钱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塘江堤上树木郁郁苍苍、江水汹涌澎湃的壮观景象。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柳永《望海潮》中从嗅觉、视觉角度展现西湖夏、秋美景的句子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22_1#76e983263.blank?pid=06ff21a0d&amp;color=0,0,0&amp;vpa=12&amp;vtp=1&amp;bbb=1"/>
          <p:cNvSpPr/>
          <p:nvPr/>
        </p:nvSpPr>
        <p:spPr>
          <a:xfrm>
            <a:off x="2913729" y="17285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东南形胜</a:t>
            </a:r>
            <a:endParaRPr lang="en-US" altLang="zh-CN" sz="2800" dirty="0"/>
          </a:p>
        </p:txBody>
      </p:sp>
      <p:sp>
        <p:nvSpPr>
          <p:cNvPr id="5" name="QB_4_AN.23_1#76e983263.blank?pid=06ff21a0d&amp;color=0,0,0&amp;vpa=13&amp;vtp=1&amp;bbb=1"/>
          <p:cNvSpPr/>
          <p:nvPr/>
        </p:nvSpPr>
        <p:spPr>
          <a:xfrm>
            <a:off x="5047330" y="17285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三吴都会</a:t>
            </a:r>
            <a:endParaRPr lang="en-US" altLang="zh-CN" sz="2800" dirty="0"/>
          </a:p>
        </p:txBody>
      </p:sp>
      <p:sp>
        <p:nvSpPr>
          <p:cNvPr id="6" name="QB_4_AN.24_1#76e983263.blank?pid=06ff21a0d&amp;color=0,0,0&amp;vpa=14&amp;vtp=1&amp;bbb=1"/>
          <p:cNvSpPr/>
          <p:nvPr/>
        </p:nvSpPr>
        <p:spPr>
          <a:xfrm>
            <a:off x="7180930" y="1728538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钱塘自古繁华</a:t>
            </a:r>
            <a:endParaRPr lang="en-US" altLang="zh-CN" sz="2800" dirty="0"/>
          </a:p>
        </p:txBody>
      </p:sp>
      <p:sp>
        <p:nvSpPr>
          <p:cNvPr id="8" name="QB_4_AN.26_1#76e983263.blank?pid=06ff21a0d&amp;color=0,0,0&amp;vpa=15&amp;vtp=1&amp;bbb=1"/>
          <p:cNvSpPr/>
          <p:nvPr/>
        </p:nvSpPr>
        <p:spPr>
          <a:xfrm>
            <a:off x="5225130" y="23762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云树绕堤沙</a:t>
            </a:r>
            <a:endParaRPr lang="en-US" altLang="zh-CN" sz="2800" dirty="0"/>
          </a:p>
        </p:txBody>
      </p:sp>
      <p:sp>
        <p:nvSpPr>
          <p:cNvPr id="9" name="QB_4_AN.27_1#76e983263.blank?pid=06ff21a0d&amp;color=0,0,0&amp;vpa=16&amp;vtp=1&amp;bbb=1"/>
          <p:cNvSpPr/>
          <p:nvPr/>
        </p:nvSpPr>
        <p:spPr>
          <a:xfrm>
            <a:off x="7714330" y="23762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怒涛卷霜雪</a:t>
            </a:r>
            <a:endParaRPr lang="en-US" altLang="zh-CN" sz="2800" dirty="0"/>
          </a:p>
        </p:txBody>
      </p:sp>
      <p:sp>
        <p:nvSpPr>
          <p:cNvPr id="11" name="QB_4_AN.29_1#76e983263.blank?pid=06ff21a0d&amp;color=0,0,0&amp;vpa=17&amp;vtp=1&amp;bbb=1"/>
          <p:cNvSpPr/>
          <p:nvPr/>
        </p:nvSpPr>
        <p:spPr>
          <a:xfrm>
            <a:off x="1135729" y="4298383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有三秋桂子</a:t>
            </a:r>
            <a:endParaRPr lang="en-US" altLang="zh-CN" sz="2800" dirty="0"/>
          </a:p>
        </p:txBody>
      </p:sp>
      <p:sp>
        <p:nvSpPr>
          <p:cNvPr id="12" name="QB_4_AN.30_1#76e983263.blank?pid=06ff21a0d&amp;color=0,0,0&amp;vpa=18&amp;vtp=1&amp;bbb=1"/>
          <p:cNvSpPr/>
          <p:nvPr/>
        </p:nvSpPr>
        <p:spPr>
          <a:xfrm>
            <a:off x="3624930" y="42983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十里荷花</a:t>
            </a:r>
            <a:endParaRPr lang="en-US" altLang="zh-CN" sz="2800" dirty="0"/>
          </a:p>
        </p:txBody>
      </p:sp>
      <p:sp>
        <p:nvSpPr>
          <p:cNvPr id="13" name="QB_4_AN.31_1#f0af1ec17?pid=06ff21a0d&amp;color=0,0,0&amp;vtp=1&amp;bbb=1"/>
          <p:cNvSpPr/>
          <p:nvPr/>
        </p:nvSpPr>
        <p:spPr>
          <a:xfrm>
            <a:off x="612648" y="49516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d881c8a?pid=564dccccf&amp;color=0,173,163&amp;vtp=1&amp;bt=1&amp;bbb=1"/>
          <p:cNvSpPr/>
          <p:nvPr/>
        </p:nvSpPr>
        <p:spPr>
          <a:xfrm>
            <a:off x="612648" y="466344"/>
            <a:ext cx="10963656" cy="60248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32_1#270f22a4d?pid=c7d881c8a&amp;color=0,0,0&amp;vtp=1&amp;bbb=1&amp;hb=1"/>
          <p:cNvSpPr/>
          <p:nvPr/>
        </p:nvSpPr>
        <p:spPr>
          <a:xfrm>
            <a:off x="612648" y="1145112"/>
            <a:ext cx="10963656" cy="5189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阅读下面这首词，完成题目。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木兰花慢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拆桐花烂熳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乍疏雨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正艳杏烧林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缃桃绣野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芳景如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倾城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尽寻胜去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骤雕鞍绀幰出郊坰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风暖繁弦脆管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万家竞奏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盈盈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斗草踏青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人艳冶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递逢迎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向路旁往往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遗簪堕珥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翠纵横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对佳丽地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信金罍罄竭玉山倾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拚却明朝永日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一枕春酲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1c29acb81?pid=270f22a4d&amp;color=0,0,0&amp;vtp=1&amp;bt=1&amp;bbb=1"/>
          <p:cNvSpPr/>
          <p:nvPr/>
        </p:nvSpPr>
        <p:spPr>
          <a:xfrm>
            <a:off x="612648" y="466345"/>
            <a:ext cx="10963656" cy="43472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6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下列对这首词的理解和赏析，不正确的一项是（3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65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5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650" dirty="0"/>
          </a:p>
        </p:txBody>
      </p:sp>
      <p:sp>
        <p:nvSpPr>
          <p:cNvPr id="3" name="QC_4_AN.34_1#1c29acb81.bracket?pid=270f22a4d&amp;color=0,0,0&amp;vpa=19&amp;vtp=1"/>
          <p:cNvSpPr/>
          <p:nvPr/>
        </p:nvSpPr>
        <p:spPr>
          <a:xfrm>
            <a:off x="9032749" y="458344"/>
            <a:ext cx="487363" cy="4391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65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650" dirty="0"/>
          </a:p>
        </p:txBody>
      </p:sp>
      <p:sp>
        <p:nvSpPr>
          <p:cNvPr id="4" name="QC_4_BD.33_2#1c29acb81.choices?pid=270f22a4d&amp;color=0,0,0&amp;vtp=1&amp;bbb=1&amp;hb=1"/>
          <p:cNvSpPr/>
          <p:nvPr/>
        </p:nvSpPr>
        <p:spPr>
          <a:xfrm>
            <a:off x="612648" y="944245"/>
            <a:ext cx="10963656" cy="5265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6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上阕开篇描绘了桐花盛开、疏雨初晴的清明美景，接着用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“艳杏烧林，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缃桃绣野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”，从视觉角度，以夸张、对偶手法展现了杏花盛开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、桃花缤纷的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绚烂春景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650" dirty="0"/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6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“倾城，尽寻胜去，骤雕鞍绀幰出郊坰”，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描写了全城之人倾城而出，骑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马乘车前往郊外踏青的热闹场景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，一个“骤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”字生动地表现出人们急切奔赴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郊外的心情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650" dirty="0"/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6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“风暖繁弦脆管，万家竞奏新声”，通过对暖风、音乐的描写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，营造出温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馨欢快的氛围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，从侧面表现了人们在清明时节的欢乐心情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，也暗示了社会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的安定祥和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650" dirty="0"/>
          </a:p>
          <a:p>
            <a:pPr latinLnBrk="1">
              <a:lnSpc>
                <a:spcPts val="38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6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下阕“盈盈，斗草踏青。人艳冶，递逢迎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”，描写了女子们在郊外斗草，</a:t>
            </a:r>
            <a:endParaRPr lang="en-US" altLang="zh-CN" sz="265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踏青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，打扮艳丽，相互招呼的场景</a:t>
            </a:r>
            <a:r>
              <a:rPr lang="en-US" altLang="zh-CN" sz="26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，直接抒发了柳永对美好春天的向往之情</a:t>
            </a:r>
            <a:r>
              <a:rPr lang="en-US" altLang="zh-CN" sz="26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6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2820</Words>
  <Application>WPS 演示</Application>
  <PresentationFormat>宽屏</PresentationFormat>
  <Paragraphs>166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2025-07-25T04:14:00Z</dcterms:created>
  <dcterms:modified xsi:type="dcterms:W3CDTF">2025-09-04T02:40:25Z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A4BD1FDFB56A4224AC78EDA4C92BFA53_12</vt:lpwstr>
  </property>
  <property fmtid="{D5CDD505-2E9C-101B-9397-08002B2CF9AE}" pid="3" name="KSOProductBuildVer">
    <vt:lpwstr>2052-12.1.0.22529</vt:lpwstr>
  </property>
</Properties>
</file>